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302" r:id="rId3"/>
    <p:sldId id="272" r:id="rId4"/>
    <p:sldId id="290" r:id="rId5"/>
    <p:sldId id="295" r:id="rId6"/>
    <p:sldId id="298" r:id="rId7"/>
    <p:sldId id="291" r:id="rId8"/>
    <p:sldId id="287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7000"/>
    <a:srgbClr val="004200"/>
    <a:srgbClr val="B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5FC3F3-2FBE-4E94-B636-147203AA6BF4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1B4F5-74E7-41F3-9C1D-A25AE823A21F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760BA-C53F-4382-BDFA-BF45C9F26FE9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4E0F7A-FAB2-4BF1-AD44-BB6812E6DA5A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12EF50-00E5-4996-8119-CE96804300C6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956D5D-EF1A-4D23-B71E-18265BE3E044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83F33A-1B5C-4B05-9D9C-9E67C4B6ED95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3B2A1E-0409-4552-98FC-BCAE09F8D4A3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6353A-DC1B-4A4E-BD57-9902849E3EB2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643D07-DF26-4BE2-AE7D-FAA00BB38E7C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5B0732-FE52-4147-867B-99DED3F0370E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5CB11EF-CB02-4210-AF3A-8B39105D66D8}" type="slidenum">
              <a:rPr lang="ru-RU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55763"/>
            <a:ext cx="9144000" cy="520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0" y="2276872"/>
            <a:ext cx="9144000" cy="1384995"/>
          </a:xfrm>
          <a:prstGeom prst="rect">
            <a:avLst/>
          </a:prstGeom>
          <a:scene3d>
            <a:camera prst="perspective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84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ОДНА НА ВСЕХ</a:t>
            </a:r>
            <a:endParaRPr lang="ru-RU" sz="8400" b="1" dirty="0">
              <a:ln w="11430">
                <a:solidFill>
                  <a:schemeClr val="accent3">
                    <a:lumMod val="50000"/>
                  </a:schemeClr>
                </a:solidFill>
              </a:ln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4149080"/>
            <a:ext cx="7344816" cy="1446550"/>
          </a:xfrm>
          <a:prstGeom prst="rect">
            <a:avLst/>
          </a:prstGeom>
          <a:scene3d>
            <a:camera prst="perspective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88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ПОБЕДА</a:t>
            </a:r>
            <a:endParaRPr lang="ru-RU" sz="8800" b="1" dirty="0">
              <a:ln w="11430">
                <a:solidFill>
                  <a:schemeClr val="accent3">
                    <a:lumMod val="50000"/>
                  </a:schemeClr>
                </a:solidFill>
              </a:ln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5536" y="2204864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800000"/>
                </a:solidFill>
                <a:latin typeface="Book Antiqua" pitchFamily="18" charset="0"/>
              </a:rPr>
              <a:t>Великая Отечественная война 1941-1945 гг. стала огромным испытанием на прочность для миллионов советских людей как на фронте, так и в тылу; испытанием, которое наш народ с честью выдержал, обеспечив человечеству десятилетия мирной жизни.</a:t>
            </a:r>
          </a:p>
          <a:p>
            <a:pPr algn="ctr"/>
            <a:r>
              <a:rPr lang="ru-RU" sz="2000" dirty="0" smtClean="0">
                <a:solidFill>
                  <a:srgbClr val="800000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Никогда не будет забыт подвиг тех, кто отстоял в боях нашу Родину и подвиг великих тружеников, ковавших Победу в тылу.</a:t>
            </a:r>
            <a:endParaRPr lang="ru-RU" sz="2000" dirty="0" smtClean="0">
              <a:solidFill>
                <a:srgbClr val="800000"/>
              </a:solidFill>
              <a:latin typeface="Book Antiqua" pitchFamily="18" charset="0"/>
            </a:endParaRPr>
          </a:p>
        </p:txBody>
      </p:sp>
      <p:pic>
        <p:nvPicPr>
          <p:cNvPr id="41986" name="Picture 2" descr="http://lenagold.ru/fon/clipart/p/plen/plenka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25144"/>
            <a:ext cx="9144000" cy="1784402"/>
          </a:xfrm>
          <a:prstGeom prst="rect">
            <a:avLst/>
          </a:prstGeom>
          <a:noFill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5013176"/>
            <a:ext cx="158417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5013176"/>
            <a:ext cx="158417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90" name="Picture 6" descr="http://www.velgr.ru/updated/postimg/23776266-voprosy-o-velikoy-otechestvennoy-voyne-1941-19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13176"/>
            <a:ext cx="827584" cy="1196752"/>
          </a:xfrm>
          <a:prstGeom prst="rect">
            <a:avLst/>
          </a:prstGeom>
          <a:noFill/>
        </p:spPr>
      </p:pic>
      <p:pic>
        <p:nvPicPr>
          <p:cNvPr id="41992" name="Picture 8" descr="https://sweet211.ru/images/news/62c8d385681f342cb73a9a9d89a563bf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5013176"/>
            <a:ext cx="1584176" cy="1229122"/>
          </a:xfrm>
          <a:prstGeom prst="rect">
            <a:avLst/>
          </a:prstGeom>
          <a:noFill/>
        </p:spPr>
      </p:pic>
      <p:pic>
        <p:nvPicPr>
          <p:cNvPr id="41994" name="Picture 10" descr="http://1941-1945.ru/img/str203_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5013176"/>
            <a:ext cx="1584176" cy="1218059"/>
          </a:xfrm>
          <a:prstGeom prst="rect">
            <a:avLst/>
          </a:prstGeom>
          <a:noFill/>
        </p:spPr>
      </p:pic>
      <p:pic>
        <p:nvPicPr>
          <p:cNvPr id="41998" name="Picture 14" descr="http://forums.drom.ru/attachment.php?attachmentid=3125670&amp;d=1356177354"/>
          <p:cNvPicPr>
            <a:picLocks noChangeAspect="1" noChangeArrowheads="1"/>
          </p:cNvPicPr>
          <p:nvPr/>
        </p:nvPicPr>
        <p:blipFill>
          <a:blip r:embed="rId8" cstate="print">
            <a:grayscl/>
          </a:blip>
          <a:srcRect/>
          <a:stretch>
            <a:fillRect/>
          </a:stretch>
        </p:blipFill>
        <p:spPr bwMode="auto">
          <a:xfrm>
            <a:off x="8316416" y="5013176"/>
            <a:ext cx="827584" cy="1212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76672"/>
            <a:ext cx="401270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539552" y="1124744"/>
            <a:ext cx="4104456" cy="3888432"/>
          </a:xfrm>
          <a:prstGeom prst="wedgeRoundRectCallou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dirty="0" smtClean="0">
                <a:solidFill>
                  <a:srgbClr val="800000"/>
                </a:solidFill>
                <a:latin typeface="Book Antiqua" pitchFamily="18" charset="0"/>
              </a:rPr>
              <a:t>В читальном зале гуманитарной и художественной  литературы</a:t>
            </a:r>
            <a:r>
              <a:rPr lang="ru-RU" sz="2000" b="1" dirty="0" smtClean="0">
                <a:solidFill>
                  <a:srgbClr val="800000"/>
                </a:solidFill>
                <a:latin typeface="Book Antiqua" pitchFamily="18" charset="0"/>
              </a:rPr>
              <a:t> </a:t>
            </a:r>
            <a:r>
              <a:rPr lang="ru-RU" sz="2000" dirty="0" smtClean="0">
                <a:solidFill>
                  <a:srgbClr val="800000"/>
                </a:solidFill>
                <a:latin typeface="Book Antiqua" pitchFamily="18" charset="0"/>
              </a:rPr>
              <a:t>(к. 404 – площадка 1)</a:t>
            </a:r>
            <a:r>
              <a:rPr lang="ru-RU" sz="2000" b="1" dirty="0" smtClean="0">
                <a:solidFill>
                  <a:srgbClr val="800000"/>
                </a:solidFill>
                <a:latin typeface="Book Antiqua" pitchFamily="18" charset="0"/>
              </a:rPr>
              <a:t>             </a:t>
            </a:r>
            <a:r>
              <a:rPr lang="ru-RU" sz="2000" dirty="0" smtClean="0">
                <a:solidFill>
                  <a:srgbClr val="800000"/>
                </a:solidFill>
                <a:latin typeface="Book Antiqua" pitchFamily="18" charset="0"/>
              </a:rPr>
              <a:t>научно-технической библиотеки МГУДТ открыта книжная выставка</a:t>
            </a:r>
            <a:r>
              <a:rPr lang="en-US" sz="2000" dirty="0" smtClean="0">
                <a:solidFill>
                  <a:srgbClr val="800000"/>
                </a:solidFill>
                <a:latin typeface="Book Antiqua" pitchFamily="18" charset="0"/>
              </a:rPr>
              <a:t> </a:t>
            </a:r>
            <a:r>
              <a:rPr lang="ru-RU" sz="2000" dirty="0" smtClean="0">
                <a:solidFill>
                  <a:srgbClr val="800000"/>
                </a:solidFill>
                <a:latin typeface="Book Antiqua" pitchFamily="18" charset="0"/>
              </a:rPr>
              <a:t>                               «Одна на всех победа», приуроченная к  71-й годовщине победы в Великой Отечественной войне 1941-1945 гг.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899592" y="548680"/>
            <a:ext cx="7632848" cy="936104"/>
          </a:xfrm>
          <a:prstGeom prst="wedgeRoundRectCallou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 dirty="0" smtClean="0">
                <a:solidFill>
                  <a:srgbClr val="800000"/>
                </a:solidFill>
                <a:latin typeface="Book Antiqua" pitchFamily="18" charset="0"/>
              </a:rPr>
              <a:t>На выставке представлены: </a:t>
            </a:r>
          </a:p>
          <a:p>
            <a:pPr algn="ctr">
              <a:defRPr/>
            </a:pPr>
            <a:r>
              <a:rPr lang="ru-RU" dirty="0" smtClean="0">
                <a:solidFill>
                  <a:srgbClr val="800000"/>
                </a:solidFill>
                <a:latin typeface="Book Antiqua" pitchFamily="18" charset="0"/>
              </a:rPr>
              <a:t>статьи на военную тематику из журнала «Родина»                                            разных лет изданий</a:t>
            </a: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772816"/>
            <a:ext cx="3744416" cy="2493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684287">
            <a:off x="1021915" y="3176584"/>
            <a:ext cx="3093495" cy="2292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1772816"/>
            <a:ext cx="367240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561039">
            <a:off x="5241800" y="3222772"/>
            <a:ext cx="3043210" cy="233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http://cbs-angarsk.ru/images/stories/Obzory/J_Rodina_6-201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79912" y="3573016"/>
            <a:ext cx="1800200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899592" y="548680"/>
            <a:ext cx="7632848" cy="1080120"/>
          </a:xfrm>
          <a:prstGeom prst="wedgeRoundRectCallou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 dirty="0" smtClean="0">
                <a:solidFill>
                  <a:srgbClr val="800000"/>
                </a:solidFill>
                <a:latin typeface="Book Antiqua" pitchFamily="18" charset="0"/>
              </a:rPr>
              <a:t>На выставке представлены: </a:t>
            </a:r>
          </a:p>
          <a:p>
            <a:pPr algn="ctr">
              <a:defRPr/>
            </a:pPr>
            <a:r>
              <a:rPr lang="ru-RU" dirty="0" smtClean="0">
                <a:solidFill>
                  <a:srgbClr val="800000"/>
                </a:solidFill>
                <a:latin typeface="Book Antiqua" pitchFamily="18" charset="0"/>
              </a:rPr>
              <a:t>военно-исторические очерки о сражениях Великой Отечественной войны, военные мемуары; книги о </a:t>
            </a:r>
            <a:r>
              <a:rPr lang="ru-RU" dirty="0" smtClean="0">
                <a:solidFill>
                  <a:srgbClr val="800000"/>
                </a:solidFill>
              </a:rPr>
              <a:t>патриотическом движении советских трудящихся в военные годы</a:t>
            </a:r>
            <a:endParaRPr lang="ru-RU" dirty="0" smtClean="0">
              <a:solidFill>
                <a:srgbClr val="800000"/>
              </a:solidFill>
              <a:latin typeface="Book Antiqua" pitchFamily="18" charset="0"/>
            </a:endParaRPr>
          </a:p>
        </p:txBody>
      </p:sp>
      <p:pic>
        <p:nvPicPr>
          <p:cNvPr id="10" name="Picture 2" descr="Для Побед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958105">
            <a:off x="1007024" y="2580963"/>
            <a:ext cx="2013938" cy="2837612"/>
          </a:xfrm>
          <a:prstGeom prst="rect">
            <a:avLst/>
          </a:prstGeom>
          <a:noFill/>
        </p:spPr>
      </p:pic>
      <p:pic>
        <p:nvPicPr>
          <p:cNvPr id="11" name="Picture 2" descr="http://old.redstar.ru/2011/01/25_01/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1916832"/>
            <a:ext cx="2016224" cy="3024336"/>
          </a:xfrm>
          <a:prstGeom prst="rect">
            <a:avLst/>
          </a:prstGeom>
          <a:noFill/>
        </p:spPr>
      </p:pic>
      <p:pic>
        <p:nvPicPr>
          <p:cNvPr id="7" name="Picture 2" descr="http://www.libex.ru/img/x/2c/06/8c1a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2636912"/>
            <a:ext cx="2088232" cy="3024336"/>
          </a:xfrm>
          <a:prstGeom prst="rect">
            <a:avLst/>
          </a:prstGeom>
          <a:noFill/>
        </p:spPr>
      </p:pic>
      <p:pic>
        <p:nvPicPr>
          <p:cNvPr id="8" name="Picture 2" descr=" 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24904">
            <a:off x="6251052" y="3230794"/>
            <a:ext cx="2029514" cy="2911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899592" y="548680"/>
            <a:ext cx="7632848" cy="720080"/>
          </a:xfrm>
          <a:prstGeom prst="wedgeRoundRectCallou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 dirty="0" smtClean="0">
                <a:solidFill>
                  <a:srgbClr val="800000"/>
                </a:solidFill>
                <a:latin typeface="Book Antiqua" pitchFamily="18" charset="0"/>
              </a:rPr>
              <a:t>На выставке представлены:</a:t>
            </a:r>
            <a:r>
              <a:rPr lang="ru-RU" dirty="0" smtClean="0">
                <a:solidFill>
                  <a:srgbClr val="800000"/>
                </a:solidFill>
                <a:latin typeface="Book Antiqua" pitchFamily="18" charset="0"/>
              </a:rPr>
              <a:t> </a:t>
            </a:r>
          </a:p>
          <a:p>
            <a:pPr algn="ctr">
              <a:defRPr/>
            </a:pPr>
            <a:r>
              <a:rPr lang="ru-RU" dirty="0" smtClean="0">
                <a:solidFill>
                  <a:srgbClr val="800000"/>
                </a:solidFill>
                <a:latin typeface="Book Antiqua" pitchFamily="18" charset="0"/>
              </a:rPr>
              <a:t>воспоминания непосредственных участников боев и сражений</a:t>
            </a:r>
          </a:p>
        </p:txBody>
      </p:sp>
      <p:pic>
        <p:nvPicPr>
          <p:cNvPr id="9" name="Picture 4" descr="http://www.biblus.ru/pics/6/1/c/b24108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628800"/>
            <a:ext cx="2016224" cy="273630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860032" y="1556792"/>
            <a:ext cx="3672408" cy="304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Book Antiqua" pitchFamily="18" charset="0"/>
              </a:rPr>
              <a:t>Книга воспоминаний полковника                                        А. Ф. Калиниченко правдиво и ярко рассказывает о мужестве и боевом мастерстве экипажей полка морской авиации, которым командовал дважды Герой Советского Союза полковник                       В. И. Раков. С героями своей книги автор прошел почти всю войну, многих из них лично водил в бой.</a:t>
            </a:r>
            <a:endParaRPr lang="ru-RU" sz="1700" dirty="0">
              <a:latin typeface="Book Antiqua" pitchFamily="18" charset="0"/>
            </a:endParaRPr>
          </a:p>
        </p:txBody>
      </p:sp>
      <p:pic>
        <p:nvPicPr>
          <p:cNvPr id="13" name="Picture 4" descr="http://books.patriot-izdat.ru:8181/_upload/edition/img_big/kw3Mk9vswdCtY8BPCJT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140968"/>
            <a:ext cx="2016224" cy="273630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843808" y="4653136"/>
            <a:ext cx="56886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Book Antiqua" pitchFamily="18" charset="0"/>
              </a:rPr>
              <a:t>В книге»Слово солдата победы» собраны воспоминания артиллеристов, летчиков, саперов, связистов, разведчиков, партизан, моряков, участвовавших в сражениях. </a:t>
            </a:r>
            <a:endParaRPr lang="ru-RU" sz="17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827584" y="476672"/>
            <a:ext cx="7704856" cy="1080120"/>
          </a:xfrm>
          <a:prstGeom prst="wedgeRoundRectCallou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 smtClean="0">
              <a:solidFill>
                <a:srgbClr val="800000"/>
              </a:solidFill>
            </a:endParaRPr>
          </a:p>
          <a:p>
            <a:pPr algn="ctr">
              <a:defRPr/>
            </a:pPr>
            <a:r>
              <a:rPr lang="ru-RU" sz="1700" dirty="0" smtClean="0">
                <a:solidFill>
                  <a:srgbClr val="800000"/>
                </a:solidFill>
                <a:latin typeface="Book Antiqua" pitchFamily="18" charset="0"/>
              </a:rPr>
              <a:t>Книга-альбом В.А. Масленникова посвящена военно-оборонному плакату времен Великой Отечественной войны. В книге достаточно полно представлено уникальное графическое наследие выдающихся мастеров советского военно-оборонного плаката 1941—1945 годов. </a:t>
            </a:r>
            <a:r>
              <a:rPr lang="ru-RU" sz="1700" dirty="0" smtClean="0">
                <a:solidFill>
                  <a:srgbClr val="800000"/>
                </a:solidFill>
              </a:rPr>
              <a:t/>
            </a:r>
            <a:br>
              <a:rPr lang="ru-RU" sz="1700" dirty="0" smtClean="0">
                <a:solidFill>
                  <a:srgbClr val="800000"/>
                </a:solidFill>
              </a:rPr>
            </a:br>
            <a:endParaRPr lang="ru-RU" sz="1700" dirty="0" smtClean="0">
              <a:solidFill>
                <a:srgbClr val="800000"/>
              </a:solidFill>
              <a:latin typeface="Book Antiqua" pitchFamily="18" charset="0"/>
            </a:endParaRPr>
          </a:p>
        </p:txBody>
      </p:sp>
      <p:pic>
        <p:nvPicPr>
          <p:cNvPr id="14" name="Picture 4" descr="http://klin-klub.ru/upload/medialibrary/815/815bedbc11414e808ef9d1199a2b96c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87349">
            <a:off x="949634" y="1947471"/>
            <a:ext cx="2061203" cy="3499556"/>
          </a:xfrm>
          <a:prstGeom prst="rect">
            <a:avLst/>
          </a:prstGeom>
          <a:noFill/>
        </p:spPr>
      </p:pic>
      <p:pic>
        <p:nvPicPr>
          <p:cNvPr id="18" name="Picture 2" descr="http://www.biblio-globus.us/photos1/986/98609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1628800"/>
            <a:ext cx="1800200" cy="2376264"/>
          </a:xfrm>
          <a:prstGeom prst="rect">
            <a:avLst/>
          </a:prstGeom>
          <a:noFill/>
        </p:spPr>
      </p:pic>
      <p:pic>
        <p:nvPicPr>
          <p:cNvPr id="19" name="Picture 3" descr="C:\Users\Админ\Desktop\1011738567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2852936"/>
            <a:ext cx="4021256" cy="4464496"/>
          </a:xfrm>
          <a:prstGeom prst="rect">
            <a:avLst/>
          </a:prstGeom>
          <a:noFill/>
        </p:spPr>
      </p:pic>
      <p:pic>
        <p:nvPicPr>
          <p:cNvPr id="20" name="Picture 8" descr="http://russia-osoboe-mnenie.ru/media/k2/items/cache/2fc863fc8d940a5d8d41465cb8e0596c_Generi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3768" y="2204864"/>
            <a:ext cx="2160240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4572000" y="188640"/>
            <a:ext cx="4032448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1650" dirty="0" smtClean="0">
                <a:latin typeface="Book Antiqua" pitchFamily="18" charset="0"/>
              </a:rPr>
              <a:t>Настоящее издание содержит описание военной истории столичных вузов.                                                                               </a:t>
            </a:r>
            <a:r>
              <a:rPr lang="ru-RU" sz="1650" i="1" dirty="0" smtClean="0">
                <a:latin typeface="Book Antiqua" pitchFamily="18" charset="0"/>
              </a:rPr>
              <a:t>1-ый том </a:t>
            </a:r>
            <a:r>
              <a:rPr lang="ru-RU" sz="1650" dirty="0" smtClean="0">
                <a:latin typeface="Book Antiqua" pitchFamily="18" charset="0"/>
              </a:rPr>
              <a:t>посвящен непосредственно военной, фронтовой деятельности вузов Москвы.</a:t>
            </a:r>
          </a:p>
          <a:p>
            <a:r>
              <a:rPr lang="ru-RU" sz="1650" i="1" dirty="0" smtClean="0">
                <a:latin typeface="Book Antiqua" pitchFamily="18" charset="0"/>
              </a:rPr>
              <a:t>2-ой том </a:t>
            </a:r>
            <a:r>
              <a:rPr lang="ru-RU" sz="1650" dirty="0" smtClean="0">
                <a:latin typeface="Book Antiqua" pitchFamily="18" charset="0"/>
              </a:rPr>
              <a:t>посвящен научно-исследовательской деятельности вузов Москвы в годы Великой Отечественной войны. Приведенные в нем многочисленные факты убедительно свидетельствуют о роли ученых московских вузов в научных исследованиях и открытиях, которые оперативно внедрялись в производство военной техники и содействовали успешным действиям советских войск на фронтах Великой Отечественной войны.</a:t>
            </a:r>
          </a:p>
          <a:p>
            <a:r>
              <a:rPr lang="ru-RU" sz="1650" i="1" dirty="0" smtClean="0">
                <a:latin typeface="Book Antiqua" pitchFamily="18" charset="0"/>
              </a:rPr>
              <a:t>3-ий том</a:t>
            </a:r>
            <a:r>
              <a:rPr lang="ru-RU" sz="1650" dirty="0" smtClean="0">
                <a:latin typeface="Book Antiqua" pitchFamily="18" charset="0"/>
              </a:rPr>
              <a:t> посвящен учебной деятельности вузов Москвы во время Великой Отечественной войны.  </a:t>
            </a:r>
            <a:endParaRPr lang="ru-RU" sz="1650" dirty="0">
              <a:latin typeface="Book Antiqua" pitchFamily="18" charset="0"/>
            </a:endParaRPr>
          </a:p>
        </p:txBody>
      </p:sp>
      <p:pic>
        <p:nvPicPr>
          <p:cNvPr id="7172" name="Picture 4" descr="https://i.livelib.ru/boocover/1001154786/l/315c/Evgenij_Oleseyuk_Igor_Fedorov_Vladimir_Dragomir__Velikij_podvig._Vuzy_Moskvy_v_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476672"/>
            <a:ext cx="1905000" cy="2571751"/>
          </a:xfrm>
          <a:prstGeom prst="rect">
            <a:avLst/>
          </a:prstGeom>
          <a:noFill/>
        </p:spPr>
      </p:pic>
      <p:pic>
        <p:nvPicPr>
          <p:cNvPr id="7" name="Picture 2" descr="Великий подвиг. Вузы Москвы в годы Великой Отечественной войны. 1941-1945. В 3 томах. Том 2. Ученые московских вузов - фронту и военной экономике, Е. В. Олесеюк, И. Б. Федоров, В. В. Драгомир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700808"/>
            <a:ext cx="1944216" cy="2592288"/>
          </a:xfrm>
          <a:prstGeom prst="rect">
            <a:avLst/>
          </a:prstGeom>
          <a:noFill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356992"/>
            <a:ext cx="187220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День Победы_04">
  <a:themeElements>
    <a:clrScheme name="9 мая_07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9 мая_07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 мая_0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День Победы_04</Template>
  <TotalTime>583</TotalTime>
  <Words>311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День Победы_04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Admin</cp:lastModifiedBy>
  <cp:revision>57</cp:revision>
  <dcterms:created xsi:type="dcterms:W3CDTF">2015-03-30T17:22:51Z</dcterms:created>
  <dcterms:modified xsi:type="dcterms:W3CDTF">2024-03-04T13:38:07Z</dcterms:modified>
</cp:coreProperties>
</file>